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4.xml" ContentType="application/vnd.openxmlformats-officedocument.presentationml.slideMaster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6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10" r:id="rId4"/>
    <p:sldMasterId id="2147483717" r:id="rId5"/>
    <p:sldMasterId id="2147483720" r:id="rId6"/>
    <p:sldMasterId id="2147483723" r:id="rId7"/>
    <p:sldMasterId id="2147484109" r:id="rId8"/>
  </p:sldMasterIdLst>
  <p:notesMasterIdLst>
    <p:notesMasterId r:id="rId12"/>
  </p:notesMasterIdLst>
  <p:sldIdLst>
    <p:sldId id="287" r:id="rId9"/>
    <p:sldId id="286" r:id="rId10"/>
    <p:sldId id="2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BD3181"/>
    <a:srgbClr val="CF499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4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94D2E-832E-4454-88B1-C6C215C9E55C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A0A09-6FA2-432A-878F-290AC51C72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93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17136"/>
            <a:ext cx="6581554" cy="1371600"/>
          </a:xfrm>
        </p:spPr>
        <p:txBody>
          <a:bodyPr>
            <a:normAutofit/>
          </a:bodyPr>
          <a:lstStyle>
            <a:lvl1pPr>
              <a:lnSpc>
                <a:spcPts val="46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40864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Star of the 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462B86F-90E5-425E-9F83-8477D8111E1D}"/>
              </a:ext>
            </a:extLst>
          </p:cNvPr>
          <p:cNvSpPr/>
          <p:nvPr userDrawn="1"/>
        </p:nvSpPr>
        <p:spPr>
          <a:xfrm>
            <a:off x="0" y="495300"/>
            <a:ext cx="6057900" cy="133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269853-3C2C-4F9C-B1BB-E00F7A1DB9E1}"/>
              </a:ext>
            </a:extLst>
          </p:cNvPr>
          <p:cNvSpPr/>
          <p:nvPr userDrawn="1"/>
        </p:nvSpPr>
        <p:spPr>
          <a:xfrm>
            <a:off x="6530703" y="495300"/>
            <a:ext cx="2931587" cy="262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759D58-52AF-4785-8A33-F528F46D88A3}"/>
              </a:ext>
            </a:extLst>
          </p:cNvPr>
          <p:cNvSpPr/>
          <p:nvPr userDrawn="1"/>
        </p:nvSpPr>
        <p:spPr>
          <a:xfrm>
            <a:off x="8852618" y="3863713"/>
            <a:ext cx="2921000" cy="259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D3E0F4-EC0D-43C2-AC84-A53134C8566E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38801" cy="1572126"/>
          </a:xfrm>
        </p:spPr>
        <p:txBody>
          <a:bodyPr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489200"/>
            <a:ext cx="5202936" cy="35478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7700" y="914400"/>
            <a:ext cx="4334256" cy="5093208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088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Amus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27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Amus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A3BC27-A809-4F76-931E-2DE01059A5AB}"/>
              </a:ext>
            </a:extLst>
          </p:cNvPr>
          <p:cNvSpPr/>
          <p:nvPr userDrawn="1"/>
        </p:nvSpPr>
        <p:spPr>
          <a:xfrm>
            <a:off x="6712974" y="1651000"/>
            <a:ext cx="460459" cy="520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6A5108-5EBA-43CE-BA4A-DA9EEF5D808A}"/>
              </a:ext>
            </a:extLst>
          </p:cNvPr>
          <p:cNvSpPr/>
          <p:nvPr userDrawn="1"/>
        </p:nvSpPr>
        <p:spPr>
          <a:xfrm>
            <a:off x="9271000" y="0"/>
            <a:ext cx="2921000" cy="539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712910-50D0-4906-AB08-F37D02F96D4A}"/>
              </a:ext>
            </a:extLst>
          </p:cNvPr>
          <p:cNvSpPr/>
          <p:nvPr userDrawn="1"/>
        </p:nvSpPr>
        <p:spPr>
          <a:xfrm>
            <a:off x="0" y="2387600"/>
            <a:ext cx="5461000" cy="21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AC760C-BE23-4DA2-A294-3B5668F8AECA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05272" cy="157212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072384"/>
            <a:ext cx="4946904" cy="2871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040" y="457200"/>
            <a:ext cx="4562856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5484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C96B5-3DD8-48CB-A563-CF3C888F9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22B3FE-6778-416B-9010-E1D9C742A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F2C4F-9278-4738-8086-39F41E560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6729B-8AEF-4194-9BFF-00D3FFDA6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11D0D-4EAA-4DC5-8126-410749CB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145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62E7D-65BA-4989-BD0B-412601D23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89DFA-DAB8-4E2B-A547-99FBF92BE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500B5-5F88-49B5-A752-E8F4CA740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BD5CA-62DD-4136-B08E-6CD1D5B12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1019F-8D9D-4564-9C11-EB7C9271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47111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DD6EF-EC2D-4B8F-8920-53FDC63C3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A9218-B467-46A4-962D-54312DE94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36EE3-A20F-499C-8BAD-B40100F7E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F9C2F-D3CA-45BF-B0D5-1C889A06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F27E5-F075-47C9-B472-998436FAD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94425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53DB6-7EFE-4A52-A1B2-6CBD9318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290EA-E19D-4C36-BFBC-C5BC0428A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FAAF15-3286-4E60-BD5C-634D9BB02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616A5-DA9D-4489-9F37-7B91786C0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69C21-9B95-472C-810A-5C6C9DA48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8C5F1-3EC6-4435-9E02-AA480F5A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41610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1ABD9-8ADC-49AE-B105-779CE5094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FD508-A9E7-40AA-AF85-5F796D32C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00B3F-B0ED-440E-90EF-4984EC7C9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F7E-B5EC-4BDB-9EAD-22100A035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FBC02-8C29-4435-A120-382E531D28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DC030D-D27C-46AC-B9A4-F0FEFE9FE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7F060-7CD0-45A6-A103-88E32B32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AE6503-5F7E-4CF3-9DEB-60E94900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49774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819ED-7EA7-4023-927C-AD5BAFCF3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947D03-6CF6-432B-834E-F10D60797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BE293-A65D-41E5-A48C-55F9384A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6AD87-BD93-404D-AD35-F8B8F312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37035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A7A263-21AF-4F98-9423-B78237353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668C8-4205-469F-ACD0-9C3E5D429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9BFEF-EE47-4EA4-A993-92C63992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22984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0" y="2240280"/>
            <a:ext cx="4645152" cy="4197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1CB8E8-F58A-4B26-B8AA-8977FC608E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936" y="4498848"/>
            <a:ext cx="2121408" cy="621792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1"/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200" b="1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200" b="1"/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200" b="1"/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200" b="1"/>
            </a:lvl5pPr>
          </a:lstStyle>
          <a:p>
            <a:pPr lvl="0"/>
            <a:r>
              <a:rPr lang="en-US"/>
              <a:t>Click to text</a:t>
            </a:r>
          </a:p>
        </p:txBody>
      </p:sp>
    </p:spTree>
    <p:extLst>
      <p:ext uri="{BB962C8B-B14F-4D97-AF65-F5344CB8AC3E}">
        <p14:creationId xmlns:p14="http://schemas.microsoft.com/office/powerpoint/2010/main" val="227372068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C202B-3F00-45A4-807F-EBA6966EB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72925-66C8-4A51-B89E-EA50EEED2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39D107-0528-4EED-862D-3BCAB91B5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FBCFA-417A-4B84-9E71-D5BFBF887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9FCF3-B793-4C73-B3FC-D069390A0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65B48-4054-4A4D-A981-9BE1AFF8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58971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E67FD-46A5-42CD-99BC-348B97021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EFDE3D-48DB-44B8-B105-EAC67670E7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37E34-C415-4730-876B-09319B228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E6558B-B255-4ADC-A33A-59A5E9143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8B629-AB4F-4B24-90AE-7BFB7D676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CBAA65-9425-4857-94A6-D1F9D799C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56359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CF62D-F50E-4C36-9FB1-832234D2F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ABC7D0-F3D7-4CF8-9086-034CABDBB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29306-1EB8-4601-B4C6-74DD7B54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9D2A5-D4B6-42C5-B0A0-8736988A2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86717-6982-496B-B639-FCAA2EC95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1393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FE63CA-0A8A-450A-B784-D39484106C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A7BD2-5E5D-4C16-84D7-C43C0CBE2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24F28-634E-4C1E-819E-CBB178F2B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F50EC-55E3-41CD-BB64-7CEF19BA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47CD1-5E3B-4D3B-8CAD-0C64C398B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5672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lette Balance 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 cap="all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09276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ersive palette Balancing 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869985-B973-4011-9FA2-83D7EBB2EA53}"/>
              </a:ext>
            </a:extLst>
          </p:cNvPr>
          <p:cNvSpPr/>
          <p:nvPr/>
        </p:nvSpPr>
        <p:spPr>
          <a:xfrm>
            <a:off x="0" y="2400300"/>
            <a:ext cx="4267200" cy="4457700"/>
          </a:xfrm>
          <a:prstGeom prst="rect">
            <a:avLst/>
          </a:prstGeom>
          <a:solidFill>
            <a:srgbClr val="D29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99032"/>
            <a:ext cx="3619501" cy="877824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54500" y="0"/>
            <a:ext cx="74803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5D44F0-DADD-4DCC-82EC-FDB3E9878AA9}"/>
              </a:ext>
            </a:extLst>
          </p:cNvPr>
          <p:cNvSpPr/>
          <p:nvPr/>
        </p:nvSpPr>
        <p:spPr>
          <a:xfrm>
            <a:off x="11734800" y="4445000"/>
            <a:ext cx="457200" cy="2413000"/>
          </a:xfrm>
          <a:prstGeom prst="rect">
            <a:avLst/>
          </a:prstGeom>
          <a:solidFill>
            <a:srgbClr val="88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CFE2C9-8B6E-4DDA-A5EA-04581F7629F0}"/>
              </a:ext>
            </a:extLst>
          </p:cNvPr>
          <p:cNvSpPr/>
          <p:nvPr/>
        </p:nvSpPr>
        <p:spPr>
          <a:xfrm>
            <a:off x="11734800" y="0"/>
            <a:ext cx="457200" cy="4462272"/>
          </a:xfrm>
          <a:prstGeom prst="rect">
            <a:avLst/>
          </a:prstGeom>
          <a:solidFill>
            <a:srgbClr val="86A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255028"/>
      </p:ext>
    </p:extLst>
  </p:cSld>
  <p:clrMapOvr>
    <a:masterClrMapping/>
  </p:clrMapOvr>
  <p:hf sldNum="0" hdr="0" ftr="0" dt="0"/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FEDCD9-19A7-423B-ABE0-DDD032DE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7467601" cy="1572768"/>
          </a:xfrm>
        </p:spPr>
        <p:txBody>
          <a:bodyPr/>
          <a:lstStyle>
            <a:lvl1pPr>
              <a:lnSpc>
                <a:spcPts val="46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BD7372B-17B4-4062-8BFA-745581B273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540000"/>
            <a:ext cx="6591300" cy="34036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ts val="3000"/>
              </a:lnSpc>
              <a:spcBef>
                <a:spcPts val="0"/>
              </a:spcBef>
              <a:buFont typeface="+mj-lt"/>
              <a:buAutoNum type="arabicPeriod"/>
              <a:defRPr sz="18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9A28F9-9D68-48A2-A1AD-C1C318C0EC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5300" y="1384300"/>
            <a:ext cx="3410712" cy="4572000"/>
          </a:xfrm>
          <a:prstGeom prst="roundRect">
            <a:avLst>
              <a:gd name="adj" fmla="val 2543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841143"/>
      </p:ext>
    </p:extLst>
  </p:cSld>
  <p:clrMapOvr>
    <a:masterClrMapping/>
  </p:clrMapOvr>
  <p:hf sldNum="0" hdr="0" ftr="0" dt="0"/>
  <p:extLst mod="1"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543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Wellsp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76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Wellsp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86ECD6-DF3C-4CA6-9A77-ED32AC37F81F}"/>
              </a:ext>
            </a:extLst>
          </p:cNvPr>
          <p:cNvSpPr/>
          <p:nvPr userDrawn="1"/>
        </p:nvSpPr>
        <p:spPr>
          <a:xfrm>
            <a:off x="0" y="0"/>
            <a:ext cx="2445488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3F081E-4462-4B33-A41E-0432A3B439D9}"/>
              </a:ext>
            </a:extLst>
          </p:cNvPr>
          <p:cNvSpPr/>
          <p:nvPr userDrawn="1"/>
        </p:nvSpPr>
        <p:spPr>
          <a:xfrm rot="5400000">
            <a:off x="10740656" y="5406656"/>
            <a:ext cx="2445488" cy="457200"/>
          </a:xfrm>
          <a:prstGeom prst="rect">
            <a:avLst/>
          </a:prstGeom>
          <a:solidFill>
            <a:srgbClr val="8A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5FA2D1-6BF4-4194-B815-8C66D013FD27}"/>
              </a:ext>
            </a:extLst>
          </p:cNvPr>
          <p:cNvSpPr/>
          <p:nvPr userDrawn="1"/>
        </p:nvSpPr>
        <p:spPr>
          <a:xfrm>
            <a:off x="7982712" y="495300"/>
            <a:ext cx="3753612" cy="594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88F0DF-BC0B-473C-82DC-7FC46D38FAC1}"/>
              </a:ext>
            </a:extLst>
          </p:cNvPr>
          <p:cNvSpPr/>
          <p:nvPr userDrawn="1"/>
        </p:nvSpPr>
        <p:spPr>
          <a:xfrm>
            <a:off x="4251158" y="495300"/>
            <a:ext cx="3787056" cy="594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09160" y="960120"/>
            <a:ext cx="6574536" cy="50749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F3E524-6AEB-4529-804C-0B9CD9992050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FF2CAC-AD21-48FA-AD68-A643AAA6A8C4}"/>
              </a:ext>
            </a:extLst>
          </p:cNvPr>
          <p:cNvCxnSpPr>
            <a:cxnSpLocks/>
          </p:cNvCxnSpPr>
          <p:nvPr userDrawn="1"/>
        </p:nvCxnSpPr>
        <p:spPr>
          <a:xfrm>
            <a:off x="228600" y="2415910"/>
            <a:ext cx="402255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71600"/>
            <a:ext cx="3619501" cy="877824"/>
          </a:xfrm>
        </p:spPr>
        <p:txBody>
          <a:bodyPr/>
          <a:lstStyle>
            <a:lvl1pPr>
              <a:lnSpc>
                <a:spcPts val="432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3358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Star of the 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t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7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966FF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78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112">
          <p15:clr>
            <a:srgbClr val="F26B43"/>
          </p15:clr>
        </p15:guide>
        <p15:guide id="2" pos="2568">
          <p15:clr>
            <a:srgbClr val="F26B43"/>
          </p15:clr>
        </p15:guide>
        <p15:guide id="3" pos="288">
          <p15:clr>
            <a:srgbClr val="5ACBF0"/>
          </p15:clr>
        </p15:guide>
        <p15:guide id="4" pos="7392">
          <p15:clr>
            <a:srgbClr val="5ACBF0"/>
          </p15:clr>
        </p15:guide>
        <p15:guide id="5" orient="horz" pos="576">
          <p15:clr>
            <a:srgbClr val="5ACBF0"/>
          </p15:clr>
        </p15:guide>
        <p15:guide id="6" orient="horz" pos="3744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966FF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05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112">
          <p15:clr>
            <a:srgbClr val="F26B43"/>
          </p15:clr>
        </p15:guide>
        <p15:guide id="2" pos="2568">
          <p15:clr>
            <a:srgbClr val="F26B43"/>
          </p15:clr>
        </p15:guide>
        <p15:guide id="3" pos="288">
          <p15:clr>
            <a:srgbClr val="5ACBF0"/>
          </p15:clr>
        </p15:guide>
        <p15:guide id="4" pos="7392">
          <p15:clr>
            <a:srgbClr val="5ACBF0"/>
          </p15:clr>
        </p15:guide>
        <p15:guide id="5" orient="horz" pos="576">
          <p15:clr>
            <a:srgbClr val="5ACBF0"/>
          </p15:clr>
        </p15:guide>
        <p15:guide id="6" orient="horz" pos="3744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966FF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09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112">
          <p15:clr>
            <a:srgbClr val="F26B43"/>
          </p15:clr>
        </p15:guide>
        <p15:guide id="2" pos="2568">
          <p15:clr>
            <a:srgbClr val="F26B43"/>
          </p15:clr>
        </p15:guide>
        <p15:guide id="3" pos="288">
          <p15:clr>
            <a:srgbClr val="5ACBF0"/>
          </p15:clr>
        </p15:guide>
        <p15:guide id="4" pos="7392">
          <p15:clr>
            <a:srgbClr val="5ACBF0"/>
          </p15:clr>
        </p15:guide>
        <p15:guide id="5" orient="horz" pos="576">
          <p15:clr>
            <a:srgbClr val="5ACBF0"/>
          </p15:clr>
        </p15:guide>
        <p15:guide id="6" orient="horz" pos="3744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966FF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31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112">
          <p15:clr>
            <a:srgbClr val="F26B43"/>
          </p15:clr>
        </p15:guide>
        <p15:guide id="2" pos="2568">
          <p15:clr>
            <a:srgbClr val="F26B43"/>
          </p15:clr>
        </p15:guide>
        <p15:guide id="3" pos="288">
          <p15:clr>
            <a:srgbClr val="5ACBF0"/>
          </p15:clr>
        </p15:guide>
        <p15:guide id="4" pos="7392">
          <p15:clr>
            <a:srgbClr val="5ACBF0"/>
          </p15:clr>
        </p15:guide>
        <p15:guide id="5" orient="horz" pos="576">
          <p15:clr>
            <a:srgbClr val="5ACBF0"/>
          </p15:clr>
        </p15:guide>
        <p15:guide id="6" orient="horz" pos="3744">
          <p15:clr>
            <a:srgbClr val="5ACBF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0C5BDF-6CD9-4E54-8AFF-E2BDA3F84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6FB5C-284D-4DC0-86EE-94ECA9C33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53651-060F-4A30-AF00-95554C8B5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A98C9-9991-446C-B370-A8E380843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347C5-2283-45E5-AD5A-6669C1B10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77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F7D9C1DC-5385-4FE5-B067-1D7B63ADE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6" r="1597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4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0F96CD6-93B0-461C-80BB-7AFAD511B2C6}"/>
              </a:ext>
            </a:extLst>
          </p:cNvPr>
          <p:cNvSpPr/>
          <p:nvPr/>
        </p:nvSpPr>
        <p:spPr>
          <a:xfrm>
            <a:off x="177373" y="1204172"/>
            <a:ext cx="5154775" cy="6037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accent2"/>
              </a:buClr>
            </a:pPr>
            <a:r>
              <a:rPr lang="en-US" sz="1900" dirty="0"/>
              <a:t>РУСЕНСКИ УНИВЕРСИТЕТ „АНГЕЛ КЪНЧЕВ”  УНИВЕРСИТЕТСКИ СИНДИКАТ</a:t>
            </a:r>
          </a:p>
          <a:p>
            <a:pPr algn="ctr">
              <a:lnSpc>
                <a:spcPct val="90000"/>
              </a:lnSpc>
              <a:buClr>
                <a:schemeClr val="accent2"/>
              </a:buClr>
            </a:pPr>
            <a:r>
              <a:rPr lang="bg-BG" sz="1900" dirty="0"/>
              <a:t>катедра ФИЗИЧЕСКО ВЪЗПИТАНИЕ И СПОРТ</a:t>
            </a:r>
            <a:r>
              <a:rPr lang="en-US" sz="1900" dirty="0"/>
              <a:t> </a:t>
            </a:r>
            <a:br>
              <a:rPr lang="en-US" sz="1900" dirty="0"/>
            </a:br>
            <a:r>
              <a:rPr lang="en-US" sz="1900" dirty="0"/>
              <a:t>ОРГАНИЗИРАТ </a:t>
            </a:r>
            <a:br>
              <a:rPr lang="en-US" sz="1900" dirty="0"/>
            </a:br>
            <a:r>
              <a:rPr lang="en-US" sz="1900" b="1" dirty="0"/>
              <a:t>УНИВЕРСИТЕТСКИ СПОРТНО-ТУРИСТИЧЕСКИ ПРАЗНИК</a:t>
            </a:r>
            <a:br>
              <a:rPr lang="en-US" sz="1900" b="1" dirty="0"/>
            </a:br>
            <a:r>
              <a:rPr lang="en-US" sz="1900" b="1" dirty="0"/>
              <a:t> </a:t>
            </a:r>
            <a:r>
              <a:rPr lang="en-US" sz="1900" dirty="0" err="1"/>
              <a:t>за</a:t>
            </a:r>
            <a:r>
              <a:rPr lang="en-US" sz="1900" dirty="0"/>
              <a:t> </a:t>
            </a:r>
            <a:r>
              <a:rPr lang="en-US" sz="1900" dirty="0" err="1"/>
              <a:t>всички</a:t>
            </a:r>
            <a:r>
              <a:rPr lang="en-US" sz="1900" dirty="0"/>
              <a:t> </a:t>
            </a:r>
            <a:r>
              <a:rPr lang="en-US" sz="1900" dirty="0" err="1"/>
              <a:t>преподаватели</a:t>
            </a:r>
            <a:r>
              <a:rPr lang="en-US" sz="1900" dirty="0"/>
              <a:t> и </a:t>
            </a:r>
            <a:r>
              <a:rPr lang="en-US" sz="1900" dirty="0" err="1"/>
              <a:t>служители</a:t>
            </a:r>
            <a:r>
              <a:rPr lang="en-US" sz="1900" dirty="0"/>
              <a:t> </a:t>
            </a:r>
            <a:br>
              <a:rPr lang="en-US" sz="1900" dirty="0"/>
            </a:br>
            <a:r>
              <a:rPr lang="en-US" sz="1900" b="1" dirty="0"/>
              <a:t> </a:t>
            </a:r>
            <a:br>
              <a:rPr lang="en-US" sz="1900" dirty="0"/>
            </a:br>
            <a:r>
              <a:rPr lang="en-US" sz="1900" b="1" dirty="0"/>
              <a:t>ПОД ПАТРОНАЖА НА РЕКТОРА </a:t>
            </a:r>
            <a:br>
              <a:rPr lang="en-US" sz="1900" b="1" dirty="0"/>
            </a:br>
            <a:r>
              <a:rPr lang="en-US" sz="1900" b="1" dirty="0"/>
              <a:t>АКАД. ХРИСТО БЕЛОЕВ, ДТН</a:t>
            </a:r>
            <a:endParaRPr lang="en-US" sz="1900" dirty="0"/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1900" dirty="0" err="1"/>
              <a:t>Празникът</a:t>
            </a:r>
            <a:r>
              <a:rPr lang="en-US" sz="1900" dirty="0"/>
              <a:t> </a:t>
            </a:r>
            <a:r>
              <a:rPr lang="en-US" sz="1900" dirty="0" err="1"/>
              <a:t>ще</a:t>
            </a:r>
            <a:r>
              <a:rPr lang="en-US" sz="1900" dirty="0"/>
              <a:t> </a:t>
            </a:r>
            <a:r>
              <a:rPr lang="en-US" sz="1900" dirty="0" err="1"/>
              <a:t>се</a:t>
            </a:r>
            <a:r>
              <a:rPr lang="en-US" sz="1900" dirty="0"/>
              <a:t> </a:t>
            </a:r>
            <a:r>
              <a:rPr lang="en-US" sz="1900" dirty="0" err="1"/>
              <a:t>проведе</a:t>
            </a:r>
            <a:r>
              <a:rPr lang="en-US" sz="1900" dirty="0"/>
              <a:t> </a:t>
            </a:r>
            <a:r>
              <a:rPr lang="en-US" sz="1900" dirty="0" err="1"/>
              <a:t>на</a:t>
            </a:r>
            <a:r>
              <a:rPr lang="en-US" sz="1900" dirty="0"/>
              <a:t> 15 </a:t>
            </a:r>
            <a:r>
              <a:rPr lang="en-US" sz="1900" dirty="0" err="1"/>
              <a:t>юни</a:t>
            </a:r>
            <a:r>
              <a:rPr lang="en-US" sz="1900" dirty="0"/>
              <a:t> 2023 г. (</a:t>
            </a:r>
            <a:r>
              <a:rPr lang="en-US" sz="1900" dirty="0" err="1"/>
              <a:t>четвъртък</a:t>
            </a:r>
            <a:r>
              <a:rPr lang="en-US" sz="1900" dirty="0"/>
              <a:t>) в </a:t>
            </a:r>
            <a:r>
              <a:rPr lang="bg-BG" sz="1900" dirty="0"/>
              <a:t>Ряхово</a:t>
            </a:r>
            <a:r>
              <a:rPr lang="en-US" sz="1900" dirty="0"/>
              <a:t>. </a:t>
            </a:r>
            <a:r>
              <a:rPr lang="en-US" sz="1900" dirty="0" err="1"/>
              <a:t>Записване</a:t>
            </a:r>
            <a:r>
              <a:rPr lang="en-US" sz="1900" dirty="0"/>
              <a:t> </a:t>
            </a:r>
            <a:r>
              <a:rPr lang="en-US" sz="1900" dirty="0" err="1"/>
              <a:t>за</a:t>
            </a:r>
            <a:r>
              <a:rPr lang="en-US" sz="1900" dirty="0"/>
              <a:t> </a:t>
            </a:r>
            <a:r>
              <a:rPr lang="en-US" sz="1900" dirty="0" err="1"/>
              <a:t>участие</a:t>
            </a:r>
            <a:r>
              <a:rPr lang="en-US" sz="1900" dirty="0"/>
              <a:t> </a:t>
            </a:r>
            <a:r>
              <a:rPr lang="en-US" sz="1900" dirty="0" err="1"/>
              <a:t>ще</a:t>
            </a:r>
            <a:r>
              <a:rPr lang="en-US" sz="1900" dirty="0"/>
              <a:t> </a:t>
            </a:r>
            <a:r>
              <a:rPr lang="en-US" sz="1900" dirty="0" err="1"/>
              <a:t>се</a:t>
            </a:r>
            <a:r>
              <a:rPr lang="en-US" sz="1900" dirty="0"/>
              <a:t> </a:t>
            </a:r>
            <a:r>
              <a:rPr lang="en-US" sz="1900" dirty="0" err="1"/>
              <a:t>извършва</a:t>
            </a:r>
            <a:r>
              <a:rPr lang="en-US" sz="1900" dirty="0"/>
              <a:t> </a:t>
            </a:r>
            <a:r>
              <a:rPr lang="en-US" sz="1900" dirty="0" err="1"/>
              <a:t>по</a:t>
            </a:r>
            <a:r>
              <a:rPr lang="en-US" sz="1900" dirty="0"/>
              <a:t> </a:t>
            </a:r>
            <a:r>
              <a:rPr lang="en-US" sz="1900" dirty="0" err="1"/>
              <a:t>катедри</a:t>
            </a:r>
            <a:r>
              <a:rPr lang="en-US" sz="1900" dirty="0"/>
              <a:t> и </a:t>
            </a:r>
            <a:r>
              <a:rPr lang="en-US" sz="1900" dirty="0" err="1"/>
              <a:t>звена</a:t>
            </a:r>
            <a:r>
              <a:rPr lang="en-US" sz="1900" dirty="0"/>
              <a:t>. </a:t>
            </a:r>
            <a:br>
              <a:rPr lang="en-US" sz="1900" dirty="0"/>
            </a:br>
            <a:r>
              <a:rPr lang="en-US" sz="1900" dirty="0" err="1"/>
              <a:t>Кувертът</a:t>
            </a:r>
            <a:r>
              <a:rPr lang="en-US" sz="1900" dirty="0"/>
              <a:t> е 15 </a:t>
            </a:r>
            <a:r>
              <a:rPr lang="en-US" sz="1900" dirty="0" err="1"/>
              <a:t>лв</a:t>
            </a:r>
            <a:r>
              <a:rPr lang="en-US" sz="1900" dirty="0"/>
              <a:t>. (</a:t>
            </a:r>
            <a:r>
              <a:rPr lang="en-US" sz="1900" dirty="0" err="1"/>
              <a:t>включва</a:t>
            </a:r>
            <a:r>
              <a:rPr lang="en-US" sz="1900" dirty="0"/>
              <a:t> </a:t>
            </a:r>
            <a:r>
              <a:rPr lang="en-US" sz="1900" dirty="0" err="1"/>
              <a:t>транспорт</a:t>
            </a:r>
            <a:r>
              <a:rPr lang="en-US" sz="1900" dirty="0"/>
              <a:t> и </a:t>
            </a:r>
            <a:r>
              <a:rPr lang="en-US" sz="1900" dirty="0" err="1"/>
              <a:t>храна</a:t>
            </a:r>
            <a:r>
              <a:rPr lang="bg-BG" sz="1900"/>
              <a:t>).</a:t>
            </a:r>
            <a:br>
              <a:rPr lang="en-US" sz="1900" dirty="0"/>
            </a:br>
            <a:r>
              <a:rPr lang="en-US" sz="1900" dirty="0" err="1"/>
              <a:t>Събраните</a:t>
            </a:r>
            <a:r>
              <a:rPr lang="en-US" sz="1900" dirty="0"/>
              <a:t> </a:t>
            </a:r>
            <a:r>
              <a:rPr lang="en-US" sz="1900" dirty="0" err="1"/>
              <a:t>суми</a:t>
            </a:r>
            <a:r>
              <a:rPr lang="en-US" sz="1900" dirty="0"/>
              <a:t> и </a:t>
            </a:r>
            <a:r>
              <a:rPr lang="en-US" sz="1900" dirty="0" err="1"/>
              <a:t>списъци</a:t>
            </a:r>
            <a:r>
              <a:rPr lang="en-US" sz="1900" dirty="0"/>
              <a:t> </a:t>
            </a:r>
            <a:r>
              <a:rPr lang="en-US" sz="1900" dirty="0" err="1"/>
              <a:t>ще</a:t>
            </a:r>
            <a:r>
              <a:rPr lang="en-US" sz="1900" dirty="0"/>
              <a:t> </a:t>
            </a:r>
            <a:r>
              <a:rPr lang="en-US" sz="1900" dirty="0" err="1"/>
              <a:t>се</a:t>
            </a:r>
            <a:r>
              <a:rPr lang="en-US" sz="1900" dirty="0"/>
              <a:t> </a:t>
            </a:r>
            <a:r>
              <a:rPr lang="en-US" sz="1900" dirty="0" err="1"/>
              <a:t>предават</a:t>
            </a:r>
            <a:r>
              <a:rPr lang="en-US" sz="1900" dirty="0"/>
              <a:t> </a:t>
            </a:r>
            <a:r>
              <a:rPr lang="en-US" sz="1900" dirty="0" err="1"/>
              <a:t>от</a:t>
            </a:r>
            <a:r>
              <a:rPr lang="en-US" sz="1900" dirty="0"/>
              <a:t> 2</a:t>
            </a:r>
            <a:r>
              <a:rPr lang="bg-BG" sz="1900" dirty="0"/>
              <a:t>9</a:t>
            </a:r>
            <a:r>
              <a:rPr lang="en-US" sz="1900" dirty="0"/>
              <a:t>.05.202</a:t>
            </a:r>
            <a:r>
              <a:rPr lang="bg-BG" sz="1900" dirty="0"/>
              <a:t>3</a:t>
            </a:r>
            <a:r>
              <a:rPr lang="en-US" sz="1900" dirty="0"/>
              <a:t> г. </a:t>
            </a:r>
            <a:r>
              <a:rPr lang="en-US" sz="1900" dirty="0" err="1"/>
              <a:t>до</a:t>
            </a:r>
            <a:r>
              <a:rPr lang="en-US" sz="1900" dirty="0"/>
              <a:t> </a:t>
            </a:r>
            <a:r>
              <a:rPr lang="bg-BG" sz="1900" dirty="0"/>
              <a:t>02</a:t>
            </a:r>
            <a:r>
              <a:rPr lang="en-US" sz="1900" dirty="0"/>
              <a:t>.06.202</a:t>
            </a:r>
            <a:r>
              <a:rPr lang="bg-BG" sz="1900" dirty="0"/>
              <a:t>3</a:t>
            </a:r>
            <a:r>
              <a:rPr lang="en-US" sz="1900" dirty="0"/>
              <a:t> г. (</a:t>
            </a:r>
            <a:r>
              <a:rPr lang="en-US" sz="1900" dirty="0" err="1"/>
              <a:t>петък</a:t>
            </a:r>
            <a:r>
              <a:rPr lang="en-US" sz="1900" dirty="0"/>
              <a:t>) в </a:t>
            </a:r>
            <a:r>
              <a:rPr lang="en-US" sz="1900" dirty="0" err="1"/>
              <a:t>каб</a:t>
            </a:r>
            <a:r>
              <a:rPr lang="en-US" sz="1900" dirty="0"/>
              <a:t>. 1.228 </a:t>
            </a:r>
            <a:r>
              <a:rPr lang="en-US" sz="1900" dirty="0" err="1"/>
              <a:t>от</a:t>
            </a:r>
            <a:r>
              <a:rPr lang="en-US" sz="1900" dirty="0"/>
              <a:t> 11:00 </a:t>
            </a:r>
            <a:r>
              <a:rPr lang="en-US" sz="1900" dirty="0" err="1"/>
              <a:t>до</a:t>
            </a:r>
            <a:r>
              <a:rPr lang="en-US" sz="1900" dirty="0"/>
              <a:t> 12:00 </a:t>
            </a:r>
            <a:r>
              <a:rPr lang="en-US" sz="1900" dirty="0" err="1"/>
              <a:t>часа</a:t>
            </a:r>
            <a:r>
              <a:rPr lang="en-US" sz="1900" dirty="0"/>
              <a:t>.</a:t>
            </a:r>
            <a:endParaRPr lang="bg-BG" sz="1900" dirty="0"/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endParaRPr lang="bg-BG" sz="900" dirty="0"/>
          </a:p>
        </p:txBody>
      </p:sp>
    </p:spTree>
    <p:extLst>
      <p:ext uri="{BB962C8B-B14F-4D97-AF65-F5344CB8AC3E}">
        <p14:creationId xmlns:p14="http://schemas.microsoft.com/office/powerpoint/2010/main" val="28279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D3C9E-AB7F-4DB3-8612-34BDA3A43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3" r="14748" b="1"/>
          <a:stretch/>
        </p:blipFill>
        <p:spPr>
          <a:xfrm>
            <a:off x="6133203" y="583146"/>
            <a:ext cx="2072691" cy="2072691"/>
          </a:xfrm>
          <a:custGeom>
            <a:avLst/>
            <a:gdLst/>
            <a:ahLst/>
            <a:cxnLst/>
            <a:rect l="l" t="t" r="r" b="b"/>
            <a:pathLst>
              <a:path w="2072691" h="2072691">
                <a:moveTo>
                  <a:pt x="1036346" y="116589"/>
                </a:moveTo>
                <a:cubicBezTo>
                  <a:pt x="1544313" y="116589"/>
                  <a:pt x="1956103" y="528378"/>
                  <a:pt x="1956103" y="1036346"/>
                </a:cubicBezTo>
                <a:cubicBezTo>
                  <a:pt x="1956103" y="1544313"/>
                  <a:pt x="1544313" y="1956103"/>
                  <a:pt x="1036346" y="1956103"/>
                </a:cubicBezTo>
                <a:cubicBezTo>
                  <a:pt x="528378" y="1956103"/>
                  <a:pt x="116589" y="1544313"/>
                  <a:pt x="116589" y="1036346"/>
                </a:cubicBezTo>
                <a:cubicBezTo>
                  <a:pt x="116589" y="528378"/>
                  <a:pt x="528378" y="116589"/>
                  <a:pt x="1036346" y="116589"/>
                </a:cubicBezTo>
                <a:close/>
                <a:moveTo>
                  <a:pt x="1036346" y="90680"/>
                </a:moveTo>
                <a:cubicBezTo>
                  <a:pt x="514070" y="90680"/>
                  <a:pt x="90680" y="514069"/>
                  <a:pt x="90680" y="1036346"/>
                </a:cubicBezTo>
                <a:cubicBezTo>
                  <a:pt x="90680" y="1558622"/>
                  <a:pt x="514070" y="1982011"/>
                  <a:pt x="1036346" y="1982011"/>
                </a:cubicBezTo>
                <a:cubicBezTo>
                  <a:pt x="1558622" y="1982011"/>
                  <a:pt x="1982011" y="1558622"/>
                  <a:pt x="1982011" y="1036346"/>
                </a:cubicBezTo>
                <a:cubicBezTo>
                  <a:pt x="1982011" y="514069"/>
                  <a:pt x="1558622" y="90680"/>
                  <a:pt x="1036346" y="90680"/>
                </a:cubicBezTo>
                <a:close/>
                <a:moveTo>
                  <a:pt x="1036346" y="0"/>
                </a:moveTo>
                <a:cubicBezTo>
                  <a:pt x="1608704" y="0"/>
                  <a:pt x="2072691" y="463987"/>
                  <a:pt x="2072691" y="1036346"/>
                </a:cubicBezTo>
                <a:cubicBezTo>
                  <a:pt x="2072691" y="1608704"/>
                  <a:pt x="1608704" y="2072691"/>
                  <a:pt x="1036346" y="2072691"/>
                </a:cubicBezTo>
                <a:cubicBezTo>
                  <a:pt x="463988" y="2072691"/>
                  <a:pt x="0" y="1608704"/>
                  <a:pt x="0" y="1036346"/>
                </a:cubicBezTo>
                <a:cubicBezTo>
                  <a:pt x="0" y="463987"/>
                  <a:pt x="463988" y="0"/>
                  <a:pt x="1036346" y="0"/>
                </a:cubicBez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3752FC-83E9-4E05-9BEA-23DE1004B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73" r="17975" b="-3"/>
          <a:stretch/>
        </p:blipFill>
        <p:spPr>
          <a:xfrm>
            <a:off x="6955289" y="2633710"/>
            <a:ext cx="3118638" cy="3118638"/>
          </a:xfrm>
          <a:custGeom>
            <a:avLst/>
            <a:gdLst/>
            <a:ahLst/>
            <a:cxnLst/>
            <a:rect l="l" t="t" r="r" b="b"/>
            <a:pathLst>
              <a:path w="3118638" h="3118638">
                <a:moveTo>
                  <a:pt x="1559319" y="175423"/>
                </a:moveTo>
                <a:cubicBezTo>
                  <a:pt x="2323623" y="175423"/>
                  <a:pt x="2943215" y="795015"/>
                  <a:pt x="2943215" y="1559319"/>
                </a:cubicBezTo>
                <a:cubicBezTo>
                  <a:pt x="2943215" y="2323623"/>
                  <a:pt x="2323623" y="2943215"/>
                  <a:pt x="1559319" y="2943215"/>
                </a:cubicBezTo>
                <a:cubicBezTo>
                  <a:pt x="795015" y="2943215"/>
                  <a:pt x="175423" y="2323623"/>
                  <a:pt x="175423" y="1559319"/>
                </a:cubicBezTo>
                <a:cubicBezTo>
                  <a:pt x="175423" y="795015"/>
                  <a:pt x="795015" y="175423"/>
                  <a:pt x="1559319" y="175423"/>
                </a:cubicBezTo>
                <a:close/>
                <a:moveTo>
                  <a:pt x="1559319" y="136440"/>
                </a:moveTo>
                <a:cubicBezTo>
                  <a:pt x="773486" y="136440"/>
                  <a:pt x="136441" y="773486"/>
                  <a:pt x="136441" y="1559319"/>
                </a:cubicBezTo>
                <a:cubicBezTo>
                  <a:pt x="136441" y="2345154"/>
                  <a:pt x="773486" y="2982198"/>
                  <a:pt x="1559319" y="2982198"/>
                </a:cubicBezTo>
                <a:cubicBezTo>
                  <a:pt x="2345154" y="2982198"/>
                  <a:pt x="2982198" y="2345154"/>
                  <a:pt x="2982198" y="1559319"/>
                </a:cubicBezTo>
                <a:cubicBezTo>
                  <a:pt x="2982198" y="773486"/>
                  <a:pt x="2345154" y="136440"/>
                  <a:pt x="1559319" y="136440"/>
                </a:cubicBezTo>
                <a:close/>
                <a:moveTo>
                  <a:pt x="1559319" y="0"/>
                </a:moveTo>
                <a:cubicBezTo>
                  <a:pt x="2420508" y="0"/>
                  <a:pt x="3118638" y="698131"/>
                  <a:pt x="3118638" y="1559319"/>
                </a:cubicBezTo>
                <a:cubicBezTo>
                  <a:pt x="3118638" y="2420508"/>
                  <a:pt x="2420508" y="3118638"/>
                  <a:pt x="1559319" y="3118638"/>
                </a:cubicBezTo>
                <a:cubicBezTo>
                  <a:pt x="698131" y="3118638"/>
                  <a:pt x="0" y="2420508"/>
                  <a:pt x="0" y="1559319"/>
                </a:cubicBezTo>
                <a:cubicBezTo>
                  <a:pt x="0" y="698131"/>
                  <a:pt x="698131" y="0"/>
                  <a:pt x="1559319" y="0"/>
                </a:cubicBezTo>
                <a:close/>
              </a:path>
            </a:pathLst>
          </a:custGeom>
        </p:spPr>
      </p:pic>
      <p:pic>
        <p:nvPicPr>
          <p:cNvPr id="22" name="Content Placeholder 3">
            <a:extLst>
              <a:ext uri="{FF2B5EF4-FFF2-40B4-BE49-F238E27FC236}">
                <a16:creationId xmlns:a16="http://schemas.microsoft.com/office/drawing/2014/main" id="{BA90942D-BAB5-42D1-95C9-42415A440F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44" r="11891" b="3"/>
          <a:stretch/>
        </p:blipFill>
        <p:spPr>
          <a:xfrm>
            <a:off x="8095676" y="10"/>
            <a:ext cx="4096324" cy="3511477"/>
          </a:xfrm>
          <a:custGeom>
            <a:avLst/>
            <a:gdLst/>
            <a:ahLst/>
            <a:cxnLst/>
            <a:rect l="l" t="t" r="r" b="b"/>
            <a:pathLst>
              <a:path w="4096324" h="3511487">
                <a:moveTo>
                  <a:pt x="587798" y="0"/>
                </a:moveTo>
                <a:lnTo>
                  <a:pt x="4096324" y="0"/>
                </a:lnTo>
                <a:lnTo>
                  <a:pt x="4096324" y="2389464"/>
                </a:lnTo>
                <a:lnTo>
                  <a:pt x="4037670" y="2467901"/>
                </a:lnTo>
                <a:cubicBezTo>
                  <a:pt x="3647571" y="2940592"/>
                  <a:pt x="3057207" y="3241884"/>
                  <a:pt x="2396474" y="3241884"/>
                </a:cubicBezTo>
                <a:cubicBezTo>
                  <a:pt x="1221836" y="3241884"/>
                  <a:pt x="269603" y="2289651"/>
                  <a:pt x="269603" y="1115014"/>
                </a:cubicBezTo>
                <a:cubicBezTo>
                  <a:pt x="269603" y="747940"/>
                  <a:pt x="362595" y="402585"/>
                  <a:pt x="526305" y="101221"/>
                </a:cubicBezTo>
                <a:close/>
                <a:moveTo>
                  <a:pt x="276096" y="0"/>
                </a:moveTo>
                <a:lnTo>
                  <a:pt x="517769" y="0"/>
                </a:lnTo>
                <a:lnTo>
                  <a:pt x="473625" y="72664"/>
                </a:lnTo>
                <a:cubicBezTo>
                  <a:pt x="305303" y="382516"/>
                  <a:pt x="209692" y="737600"/>
                  <a:pt x="209692" y="1115014"/>
                </a:cubicBezTo>
                <a:cubicBezTo>
                  <a:pt x="209692" y="2322740"/>
                  <a:pt x="1188748" y="3301796"/>
                  <a:pt x="2396474" y="3301796"/>
                </a:cubicBezTo>
                <a:cubicBezTo>
                  <a:pt x="3075820" y="3301796"/>
                  <a:pt x="3682813" y="2992016"/>
                  <a:pt x="4083901" y="2506010"/>
                </a:cubicBezTo>
                <a:lnTo>
                  <a:pt x="4096324" y="2489397"/>
                </a:lnTo>
                <a:lnTo>
                  <a:pt x="4096324" y="2803759"/>
                </a:lnTo>
                <a:lnTo>
                  <a:pt x="4091036" y="2809577"/>
                </a:lnTo>
                <a:cubicBezTo>
                  <a:pt x="3657360" y="3243253"/>
                  <a:pt x="3058242" y="3511487"/>
                  <a:pt x="2396474" y="3511487"/>
                </a:cubicBezTo>
                <a:cubicBezTo>
                  <a:pt x="1072937" y="3511487"/>
                  <a:pt x="0" y="2438550"/>
                  <a:pt x="0" y="1115014"/>
                </a:cubicBezTo>
                <a:cubicBezTo>
                  <a:pt x="0" y="784130"/>
                  <a:pt x="67059" y="468908"/>
                  <a:pt x="188327" y="182198"/>
                </a:cubicBezTo>
                <a:close/>
              </a:path>
            </a:pathLst>
          </a:custGeom>
        </p:spPr>
      </p:pic>
      <p:pic>
        <p:nvPicPr>
          <p:cNvPr id="21" name="Content Placeholder 6">
            <a:extLst>
              <a:ext uri="{FF2B5EF4-FFF2-40B4-BE49-F238E27FC236}">
                <a16:creationId xmlns:a16="http://schemas.microsoft.com/office/drawing/2014/main" id="{DBA93B70-6481-4A1F-93BB-A0A2BD2823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21" r="3611" b="-2"/>
          <a:stretch/>
        </p:blipFill>
        <p:spPr>
          <a:xfrm>
            <a:off x="8817047" y="3872877"/>
            <a:ext cx="3374952" cy="2985125"/>
          </a:xfrm>
          <a:custGeom>
            <a:avLst/>
            <a:gdLst/>
            <a:ahLst/>
            <a:cxnLst/>
            <a:rect l="l" t="t" r="r" b="b"/>
            <a:pathLst>
              <a:path w="3374952" h="2985125">
                <a:moveTo>
                  <a:pt x="2058951" y="231632"/>
                </a:moveTo>
                <a:cubicBezTo>
                  <a:pt x="2563551" y="231632"/>
                  <a:pt x="3020381" y="436162"/>
                  <a:pt x="3351060" y="766842"/>
                </a:cubicBezTo>
                <a:lnTo>
                  <a:pt x="3374952" y="793129"/>
                </a:lnTo>
                <a:lnTo>
                  <a:pt x="3374952" y="2985125"/>
                </a:lnTo>
                <a:lnTo>
                  <a:pt x="485693" y="2985125"/>
                </a:lnTo>
                <a:lnTo>
                  <a:pt x="452180" y="2929960"/>
                </a:lnTo>
                <a:cubicBezTo>
                  <a:pt x="311527" y="2671041"/>
                  <a:pt x="231632" y="2374326"/>
                  <a:pt x="231632" y="2058951"/>
                </a:cubicBezTo>
                <a:cubicBezTo>
                  <a:pt x="231632" y="1049751"/>
                  <a:pt x="1049751" y="231632"/>
                  <a:pt x="2058951" y="231632"/>
                </a:cubicBezTo>
                <a:close/>
                <a:moveTo>
                  <a:pt x="2058951" y="0"/>
                </a:moveTo>
                <a:cubicBezTo>
                  <a:pt x="2556445" y="0"/>
                  <a:pt x="3012727" y="176443"/>
                  <a:pt x="3368635" y="470164"/>
                </a:cubicBezTo>
                <a:lnTo>
                  <a:pt x="3374952" y="475905"/>
                </a:lnTo>
                <a:lnTo>
                  <a:pt x="3374952" y="719078"/>
                </a:lnTo>
                <a:lnTo>
                  <a:pt x="3254038" y="609184"/>
                </a:lnTo>
                <a:cubicBezTo>
                  <a:pt x="2929272" y="341163"/>
                  <a:pt x="2512914" y="180158"/>
                  <a:pt x="2058951" y="180158"/>
                </a:cubicBezTo>
                <a:cubicBezTo>
                  <a:pt x="1021323" y="180158"/>
                  <a:pt x="180158" y="1021323"/>
                  <a:pt x="180158" y="2058951"/>
                </a:cubicBezTo>
                <a:cubicBezTo>
                  <a:pt x="180158" y="2383210"/>
                  <a:pt x="262303" y="2688283"/>
                  <a:pt x="406918" y="2954496"/>
                </a:cubicBezTo>
                <a:lnTo>
                  <a:pt x="425526" y="2985125"/>
                </a:lnTo>
                <a:lnTo>
                  <a:pt x="221891" y="2985125"/>
                </a:lnTo>
                <a:lnTo>
                  <a:pt x="161803" y="2860388"/>
                </a:lnTo>
                <a:cubicBezTo>
                  <a:pt x="57614" y="2614059"/>
                  <a:pt x="0" y="2343233"/>
                  <a:pt x="0" y="2058951"/>
                </a:cubicBezTo>
                <a:cubicBezTo>
                  <a:pt x="0" y="921823"/>
                  <a:pt x="921823" y="0"/>
                  <a:pt x="2058951" y="0"/>
                </a:cubicBez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D527E1-F38B-4828-9604-BAF92B253253}"/>
              </a:ext>
            </a:extLst>
          </p:cNvPr>
          <p:cNvSpPr/>
          <p:nvPr/>
        </p:nvSpPr>
        <p:spPr>
          <a:xfrm>
            <a:off x="125835" y="342901"/>
            <a:ext cx="6007368" cy="6515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600"/>
              </a:spcBef>
              <a:buClr>
                <a:schemeClr val="accent2"/>
              </a:buClr>
            </a:pPr>
            <a:r>
              <a:rPr lang="en-US" sz="2300" dirty="0"/>
              <a:t>РУСЕНСКИ УНИВЕРСИТЕТ „АНГЕЛ КЪНЧЕВ” </a:t>
            </a:r>
            <a:br>
              <a:rPr lang="en-US" sz="2300" dirty="0"/>
            </a:br>
            <a:r>
              <a:rPr lang="en-US" sz="2300" dirty="0"/>
              <a:t>УНИВЕРСИТЕТСКИ СИНДИКАТ </a:t>
            </a:r>
            <a:endParaRPr lang="bg-BG" sz="2300" dirty="0"/>
          </a:p>
          <a:p>
            <a:pPr algn="ctr">
              <a:buClr>
                <a:schemeClr val="accent2"/>
              </a:buClr>
            </a:pPr>
            <a:r>
              <a:rPr lang="bg-BG" sz="2300" dirty="0"/>
              <a:t>катедра ФИЗИЧЕСКО ВЪЗПИТАНИЕ И СПОРТ</a:t>
            </a:r>
            <a:br>
              <a:rPr lang="en-US" sz="2300" dirty="0"/>
            </a:br>
            <a:r>
              <a:rPr lang="en-US" sz="2300" dirty="0"/>
              <a:t>ОРГАНИЗИРАТ </a:t>
            </a:r>
            <a:br>
              <a:rPr lang="en-US" sz="2300" dirty="0"/>
            </a:br>
            <a:r>
              <a:rPr lang="en-US" sz="2300" b="1" dirty="0"/>
              <a:t>УНИВЕРСИТЕТСКИ СПОРТНО-ТУРИСТИЧЕСКИ ПРАЗНИК</a:t>
            </a:r>
            <a:br>
              <a:rPr lang="en-US" sz="2400" b="1" dirty="0"/>
            </a:br>
            <a:r>
              <a:rPr lang="en-US" sz="1200" b="1" dirty="0"/>
              <a:t> </a:t>
            </a:r>
            <a:br>
              <a:rPr lang="en-US" sz="2400" dirty="0"/>
            </a:br>
            <a:r>
              <a:rPr lang="en-US" sz="2300" dirty="0" err="1"/>
              <a:t>за</a:t>
            </a:r>
            <a:r>
              <a:rPr lang="en-US" sz="2300" dirty="0"/>
              <a:t> </a:t>
            </a:r>
            <a:r>
              <a:rPr lang="en-US" sz="2300" dirty="0" err="1"/>
              <a:t>всички</a:t>
            </a:r>
            <a:r>
              <a:rPr lang="en-US" sz="2300" dirty="0"/>
              <a:t> </a:t>
            </a:r>
            <a:r>
              <a:rPr lang="en-US" sz="2300" dirty="0" err="1"/>
              <a:t>преподаватели</a:t>
            </a:r>
            <a:r>
              <a:rPr lang="en-US" sz="2300" dirty="0"/>
              <a:t> и </a:t>
            </a:r>
            <a:r>
              <a:rPr lang="en-US" sz="2300" dirty="0" err="1"/>
              <a:t>служители</a:t>
            </a:r>
            <a:r>
              <a:rPr lang="en-US" sz="2300" dirty="0"/>
              <a:t> </a:t>
            </a:r>
            <a:br>
              <a:rPr lang="en-US" sz="2400" dirty="0"/>
            </a:br>
            <a:r>
              <a:rPr lang="en-US" sz="1200" b="1" dirty="0"/>
              <a:t> </a:t>
            </a:r>
            <a:br>
              <a:rPr lang="en-US" sz="2400" dirty="0"/>
            </a:br>
            <a:r>
              <a:rPr lang="en-US" sz="2300" b="1" dirty="0"/>
              <a:t>ПОД ПАТРОНАЖА НА РЕКТОРА </a:t>
            </a:r>
            <a:br>
              <a:rPr lang="en-US" sz="2300" b="1" dirty="0"/>
            </a:br>
            <a:r>
              <a:rPr lang="en-US" sz="2300" b="1" dirty="0"/>
              <a:t>АКАД. ХРИСТО БЕЛОЕВ, ДТН</a:t>
            </a:r>
            <a:endParaRPr lang="en-US" sz="2300" dirty="0"/>
          </a:p>
          <a:p>
            <a:pPr algn="ctr">
              <a:spcBef>
                <a:spcPts val="600"/>
              </a:spcBef>
              <a:buClr>
                <a:schemeClr val="accent2"/>
              </a:buClr>
            </a:pPr>
            <a:r>
              <a:rPr lang="en-US" sz="2300" dirty="0" err="1"/>
              <a:t>Празникът</a:t>
            </a:r>
            <a:r>
              <a:rPr lang="en-US" sz="2300" dirty="0"/>
              <a:t> </a:t>
            </a:r>
            <a:r>
              <a:rPr lang="en-US" sz="2300" dirty="0" err="1"/>
              <a:t>ще</a:t>
            </a:r>
            <a:r>
              <a:rPr lang="en-US" sz="2300" dirty="0"/>
              <a:t> </a:t>
            </a:r>
            <a:r>
              <a:rPr lang="en-US" sz="2300" dirty="0" err="1"/>
              <a:t>се</a:t>
            </a:r>
            <a:r>
              <a:rPr lang="en-US" sz="2300" dirty="0"/>
              <a:t> </a:t>
            </a:r>
            <a:r>
              <a:rPr lang="en-US" sz="2300" dirty="0" err="1"/>
              <a:t>проведе</a:t>
            </a:r>
            <a:r>
              <a:rPr lang="en-US" sz="2300" dirty="0"/>
              <a:t> </a:t>
            </a:r>
            <a:r>
              <a:rPr lang="en-US" sz="2300" dirty="0" err="1"/>
              <a:t>на</a:t>
            </a:r>
            <a:r>
              <a:rPr lang="en-US" sz="2300" dirty="0"/>
              <a:t> </a:t>
            </a:r>
            <a:r>
              <a:rPr lang="bg-BG" sz="2300" dirty="0"/>
              <a:t>15</a:t>
            </a:r>
            <a:r>
              <a:rPr lang="en-US" sz="2300" dirty="0"/>
              <a:t> </a:t>
            </a:r>
            <a:r>
              <a:rPr lang="en-US" sz="2300" dirty="0" err="1"/>
              <a:t>юни</a:t>
            </a:r>
            <a:r>
              <a:rPr lang="en-US" sz="2300" dirty="0"/>
              <a:t> 202</a:t>
            </a:r>
            <a:r>
              <a:rPr lang="bg-BG" sz="2300" dirty="0"/>
              <a:t>3</a:t>
            </a:r>
            <a:r>
              <a:rPr lang="en-US" sz="2300" dirty="0"/>
              <a:t> г. (</a:t>
            </a:r>
            <a:r>
              <a:rPr lang="en-US" sz="2300" dirty="0" err="1"/>
              <a:t>четвъртък</a:t>
            </a:r>
            <a:r>
              <a:rPr lang="en-US" sz="2300" dirty="0"/>
              <a:t>) в </a:t>
            </a:r>
            <a:r>
              <a:rPr lang="bg-BG" sz="2300" dirty="0"/>
              <a:t>Ряхово</a:t>
            </a:r>
            <a:r>
              <a:rPr lang="en-US" sz="2300" dirty="0"/>
              <a:t>. </a:t>
            </a:r>
            <a:r>
              <a:rPr lang="en-US" sz="2300" dirty="0" err="1"/>
              <a:t>Записване</a:t>
            </a:r>
            <a:r>
              <a:rPr lang="en-US" sz="2300" dirty="0"/>
              <a:t> </a:t>
            </a:r>
            <a:r>
              <a:rPr lang="en-US" sz="2300" dirty="0" err="1"/>
              <a:t>за</a:t>
            </a:r>
            <a:r>
              <a:rPr lang="en-US" sz="2300" dirty="0"/>
              <a:t> </a:t>
            </a:r>
            <a:r>
              <a:rPr lang="en-US" sz="2300" dirty="0" err="1"/>
              <a:t>участие</a:t>
            </a:r>
            <a:r>
              <a:rPr lang="en-US" sz="2300" dirty="0"/>
              <a:t> </a:t>
            </a:r>
            <a:r>
              <a:rPr lang="en-US" sz="2300" dirty="0" err="1"/>
              <a:t>ще</a:t>
            </a:r>
            <a:r>
              <a:rPr lang="en-US" sz="2300" dirty="0"/>
              <a:t> </a:t>
            </a:r>
            <a:r>
              <a:rPr lang="en-US" sz="2300" dirty="0" err="1"/>
              <a:t>се</a:t>
            </a:r>
            <a:r>
              <a:rPr lang="en-US" sz="2300" dirty="0"/>
              <a:t> </a:t>
            </a:r>
            <a:r>
              <a:rPr lang="en-US" sz="2300" dirty="0" err="1"/>
              <a:t>извършва</a:t>
            </a:r>
            <a:r>
              <a:rPr lang="en-US" sz="2300" dirty="0"/>
              <a:t> </a:t>
            </a:r>
            <a:r>
              <a:rPr lang="en-US" sz="2300" dirty="0" err="1"/>
              <a:t>по</a:t>
            </a:r>
            <a:r>
              <a:rPr lang="en-US" sz="2300" dirty="0"/>
              <a:t> </a:t>
            </a:r>
            <a:r>
              <a:rPr lang="en-US" sz="2300" dirty="0" err="1"/>
              <a:t>катедри</a:t>
            </a:r>
            <a:r>
              <a:rPr lang="en-US" sz="2300" dirty="0"/>
              <a:t> и </a:t>
            </a:r>
            <a:r>
              <a:rPr lang="en-US" sz="2300" dirty="0" err="1"/>
              <a:t>звена</a:t>
            </a:r>
            <a:r>
              <a:rPr lang="en-US" sz="2300" dirty="0"/>
              <a:t>. </a:t>
            </a:r>
            <a:br>
              <a:rPr lang="en-US" sz="2300" dirty="0"/>
            </a:br>
            <a:r>
              <a:rPr lang="en-US" sz="2300" dirty="0" err="1"/>
              <a:t>Кувертът</a:t>
            </a:r>
            <a:r>
              <a:rPr lang="en-US" sz="2300" dirty="0"/>
              <a:t> е 15 </a:t>
            </a:r>
            <a:r>
              <a:rPr lang="en-US" sz="2300" dirty="0" err="1"/>
              <a:t>лв</a:t>
            </a:r>
            <a:r>
              <a:rPr lang="en-US" sz="2300" dirty="0"/>
              <a:t>. (</a:t>
            </a:r>
            <a:r>
              <a:rPr lang="en-US" sz="2300" dirty="0" err="1"/>
              <a:t>включва</a:t>
            </a:r>
            <a:r>
              <a:rPr lang="en-US" sz="2300" dirty="0"/>
              <a:t> </a:t>
            </a:r>
            <a:r>
              <a:rPr lang="en-US" sz="2300" dirty="0" err="1"/>
              <a:t>транспорт</a:t>
            </a:r>
            <a:r>
              <a:rPr lang="en-US" sz="2300" dirty="0"/>
              <a:t> и </a:t>
            </a:r>
            <a:r>
              <a:rPr lang="en-US" sz="2300" dirty="0" err="1"/>
              <a:t>храна</a:t>
            </a:r>
            <a:r>
              <a:rPr lang="en-US" sz="2300" dirty="0"/>
              <a:t>)</a:t>
            </a:r>
            <a:r>
              <a:rPr lang="bg-BG" sz="2300" dirty="0"/>
              <a:t>.</a:t>
            </a:r>
            <a:br>
              <a:rPr lang="en-US" sz="2300" dirty="0"/>
            </a:br>
            <a:r>
              <a:rPr lang="en-US" sz="2300" dirty="0" err="1"/>
              <a:t>Събраните</a:t>
            </a:r>
            <a:r>
              <a:rPr lang="en-US" sz="2300" dirty="0"/>
              <a:t> </a:t>
            </a:r>
            <a:r>
              <a:rPr lang="en-US" sz="2300" dirty="0" err="1"/>
              <a:t>суми</a:t>
            </a:r>
            <a:r>
              <a:rPr lang="en-US" sz="2300" dirty="0"/>
              <a:t> и </a:t>
            </a:r>
            <a:r>
              <a:rPr lang="en-US" sz="2300" dirty="0" err="1"/>
              <a:t>списъци</a:t>
            </a:r>
            <a:r>
              <a:rPr lang="en-US" sz="2300" dirty="0"/>
              <a:t> </a:t>
            </a:r>
            <a:r>
              <a:rPr lang="en-US" sz="2300" dirty="0" err="1"/>
              <a:t>ще</a:t>
            </a:r>
            <a:r>
              <a:rPr lang="en-US" sz="2300" dirty="0"/>
              <a:t> </a:t>
            </a:r>
            <a:r>
              <a:rPr lang="en-US" sz="2300" dirty="0" err="1"/>
              <a:t>се</a:t>
            </a:r>
            <a:r>
              <a:rPr lang="en-US" sz="2300" dirty="0"/>
              <a:t> </a:t>
            </a:r>
            <a:r>
              <a:rPr lang="en-US" sz="2300" dirty="0" err="1"/>
              <a:t>предават</a:t>
            </a:r>
            <a:r>
              <a:rPr lang="en-US" sz="2300" dirty="0"/>
              <a:t> </a:t>
            </a:r>
            <a:r>
              <a:rPr lang="en-US" sz="2300" dirty="0" err="1"/>
              <a:t>от</a:t>
            </a:r>
            <a:r>
              <a:rPr lang="en-US" sz="2300" dirty="0"/>
              <a:t> 2</a:t>
            </a:r>
            <a:r>
              <a:rPr lang="bg-BG" sz="2300" dirty="0"/>
              <a:t>9</a:t>
            </a:r>
            <a:r>
              <a:rPr lang="en-US" sz="2300" dirty="0"/>
              <a:t>.05.2023 г. </a:t>
            </a:r>
            <a:r>
              <a:rPr lang="en-US" sz="2300" dirty="0" err="1"/>
              <a:t>до</a:t>
            </a:r>
            <a:r>
              <a:rPr lang="en-US" sz="2300" dirty="0"/>
              <a:t> </a:t>
            </a:r>
            <a:r>
              <a:rPr lang="bg-BG" sz="2300" dirty="0"/>
              <a:t>02</a:t>
            </a:r>
            <a:r>
              <a:rPr lang="en-US" sz="2300" dirty="0"/>
              <a:t>.06.2023 г. (</a:t>
            </a:r>
            <a:r>
              <a:rPr lang="en-US" sz="2300" dirty="0" err="1"/>
              <a:t>петък</a:t>
            </a:r>
            <a:r>
              <a:rPr lang="en-US" sz="2300" dirty="0"/>
              <a:t>) в </a:t>
            </a:r>
            <a:r>
              <a:rPr lang="en-US" sz="2300" dirty="0" err="1"/>
              <a:t>каб</a:t>
            </a:r>
            <a:r>
              <a:rPr lang="en-US" sz="2300" dirty="0"/>
              <a:t>. 1.228 </a:t>
            </a:r>
            <a:r>
              <a:rPr lang="en-US" sz="2300" dirty="0" err="1"/>
              <a:t>от</a:t>
            </a:r>
            <a:r>
              <a:rPr lang="en-US" sz="2300" dirty="0"/>
              <a:t> 11:00 </a:t>
            </a:r>
            <a:r>
              <a:rPr lang="en-US" sz="2300" dirty="0" err="1"/>
              <a:t>до</a:t>
            </a:r>
            <a:r>
              <a:rPr lang="en-US" sz="2300" dirty="0"/>
              <a:t> 12:00 </a:t>
            </a:r>
            <a:r>
              <a:rPr lang="en-US" sz="2300" dirty="0" err="1"/>
              <a:t>часа</a:t>
            </a:r>
            <a:r>
              <a:rPr lang="en-US" sz="23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3361689"/>
      </p:ext>
    </p:extLst>
  </p:cSld>
  <p:clrMapOvr>
    <a:masterClrMapping/>
  </p:clrMapOvr>
  <p:transition spd="med" advTm="1000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FA5FE2-16F8-4DAA-BD61-140D43CA9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96" y="0"/>
            <a:ext cx="457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F96CD6-93B0-461C-80BB-7AFAD511B2C6}"/>
              </a:ext>
            </a:extLst>
          </p:cNvPr>
          <p:cNvSpPr/>
          <p:nvPr/>
        </p:nvSpPr>
        <p:spPr>
          <a:xfrm>
            <a:off x="5207000" y="358220"/>
            <a:ext cx="6759404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4B8EDC"/>
              </a:buClr>
            </a:pPr>
            <a:r>
              <a:rPr lang="ru-RU" sz="2300" dirty="0"/>
              <a:t>РУСЕНСКИ УНИВЕРСИТЕТ „АНГЕЛ КЪНЧЕВ” </a:t>
            </a:r>
            <a:br>
              <a:rPr lang="ru-RU" sz="2300" dirty="0"/>
            </a:br>
            <a:r>
              <a:rPr lang="ru-RU" sz="2300" dirty="0"/>
              <a:t>УНИВЕРСИТЕТСКИ СИНДИКАТ</a:t>
            </a:r>
            <a:r>
              <a:rPr lang="ru-RU" sz="2400" dirty="0"/>
              <a:t> </a:t>
            </a:r>
          </a:p>
          <a:p>
            <a:pPr algn="ctr">
              <a:buClr>
                <a:srgbClr val="4B8EDC"/>
              </a:buClr>
            </a:pPr>
            <a:r>
              <a:rPr lang="bg-BG" sz="2400" dirty="0"/>
              <a:t>катедра ФИЗИЧЕСКО ВЪЗПИТАНИЕ И СПОРТ</a:t>
            </a:r>
            <a:br>
              <a:rPr lang="ru-RU" sz="2400" dirty="0"/>
            </a:br>
            <a:r>
              <a:rPr lang="ru-RU" sz="2400" dirty="0"/>
              <a:t>ОРГАНИЗИРАТ </a:t>
            </a:r>
          </a:p>
          <a:p>
            <a:pPr algn="ctr">
              <a:spcBef>
                <a:spcPts val="600"/>
              </a:spcBef>
              <a:buClr>
                <a:srgbClr val="4B8EDC"/>
              </a:buClr>
            </a:pPr>
            <a:r>
              <a:rPr lang="ru-RU" sz="700" dirty="0"/>
              <a:t> </a:t>
            </a:r>
            <a:br>
              <a:rPr lang="ru-RU" sz="2400" dirty="0"/>
            </a:br>
            <a:r>
              <a:rPr lang="ru-RU" sz="2400" b="1" dirty="0"/>
              <a:t>УНИВЕРСИТЕТСКИ СПОРТНО-ТУРИСТИЧЕСКИ ПРАЗНИК</a:t>
            </a:r>
            <a:br>
              <a:rPr lang="ru-RU" sz="2400" b="1" dirty="0"/>
            </a:br>
            <a:r>
              <a:rPr lang="ru-RU" sz="800" b="1" dirty="0"/>
              <a:t> </a:t>
            </a:r>
            <a:br>
              <a:rPr lang="ru-RU" sz="2400" dirty="0"/>
            </a:br>
            <a:r>
              <a:rPr lang="ru-RU" sz="2300" dirty="0"/>
              <a:t>за всички преподаватели и служители </a:t>
            </a:r>
            <a:br>
              <a:rPr lang="ru-RU" sz="2400" dirty="0"/>
            </a:br>
            <a:r>
              <a:rPr lang="ru-RU" sz="800" b="1" dirty="0"/>
              <a:t> </a:t>
            </a:r>
            <a:br>
              <a:rPr lang="ru-RU" sz="2400" dirty="0"/>
            </a:br>
            <a:r>
              <a:rPr lang="ru-RU" sz="2300" b="1" dirty="0"/>
              <a:t>ПОД ПАТРОНАЖА НА РЕКТОРА </a:t>
            </a:r>
            <a:br>
              <a:rPr lang="ru-RU" sz="2300" b="1" dirty="0"/>
            </a:br>
            <a:r>
              <a:rPr lang="ru-RU" sz="2300" b="1" dirty="0"/>
              <a:t>АКАД. ХРИСТО БЕЛОЕВ, ДТН</a:t>
            </a:r>
            <a:endParaRPr lang="ru-RU" sz="2300" dirty="0"/>
          </a:p>
          <a:p>
            <a:pPr algn="ctr">
              <a:spcBef>
                <a:spcPts val="600"/>
              </a:spcBef>
              <a:buClr>
                <a:schemeClr val="accent2"/>
              </a:buClr>
            </a:pPr>
            <a:r>
              <a:rPr lang="en-US" sz="2200" dirty="0" err="1"/>
              <a:t>Празникът</a:t>
            </a:r>
            <a:r>
              <a:rPr lang="en-US" sz="2200" dirty="0"/>
              <a:t> </a:t>
            </a:r>
            <a:r>
              <a:rPr lang="en-US" sz="2200" dirty="0" err="1"/>
              <a:t>ще</a:t>
            </a:r>
            <a:r>
              <a:rPr lang="en-US" sz="2200" dirty="0"/>
              <a:t> </a:t>
            </a:r>
            <a:r>
              <a:rPr lang="en-US" sz="2200" dirty="0" err="1"/>
              <a:t>се</a:t>
            </a:r>
            <a:r>
              <a:rPr lang="en-US" sz="2200" dirty="0"/>
              <a:t> </a:t>
            </a:r>
            <a:r>
              <a:rPr lang="en-US" sz="2200" dirty="0" err="1"/>
              <a:t>проведе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bg-BG" sz="2200" dirty="0"/>
              <a:t>15</a:t>
            </a:r>
            <a:r>
              <a:rPr lang="en-US" sz="2200" dirty="0"/>
              <a:t> </a:t>
            </a:r>
            <a:r>
              <a:rPr lang="en-US" sz="2200" dirty="0" err="1"/>
              <a:t>юни</a:t>
            </a:r>
            <a:r>
              <a:rPr lang="en-US" sz="2200" dirty="0"/>
              <a:t> 202</a:t>
            </a:r>
            <a:r>
              <a:rPr lang="bg-BG" sz="2200" dirty="0"/>
              <a:t>3</a:t>
            </a:r>
            <a:r>
              <a:rPr lang="en-US" sz="2200" dirty="0"/>
              <a:t> г. (</a:t>
            </a:r>
            <a:r>
              <a:rPr lang="en-US" sz="2200" dirty="0" err="1"/>
              <a:t>четвъртък</a:t>
            </a:r>
            <a:r>
              <a:rPr lang="en-US" sz="2200" dirty="0"/>
              <a:t>) в </a:t>
            </a:r>
            <a:r>
              <a:rPr lang="bg-BG" sz="2200" dirty="0"/>
              <a:t>Ряхово</a:t>
            </a:r>
            <a:r>
              <a:rPr lang="en-US" sz="2200" dirty="0"/>
              <a:t>. </a:t>
            </a:r>
            <a:r>
              <a:rPr lang="en-US" sz="2200" dirty="0" err="1"/>
              <a:t>Записване</a:t>
            </a:r>
            <a:r>
              <a:rPr lang="en-US" sz="2200" dirty="0"/>
              <a:t> </a:t>
            </a:r>
            <a:r>
              <a:rPr lang="en-US" sz="2200" dirty="0" err="1"/>
              <a:t>за</a:t>
            </a:r>
            <a:r>
              <a:rPr lang="en-US" sz="2200" dirty="0"/>
              <a:t> </a:t>
            </a:r>
            <a:r>
              <a:rPr lang="en-US" sz="2200" dirty="0" err="1"/>
              <a:t>участие</a:t>
            </a:r>
            <a:r>
              <a:rPr lang="en-US" sz="2200" dirty="0"/>
              <a:t> </a:t>
            </a:r>
            <a:r>
              <a:rPr lang="en-US" sz="2200" dirty="0" err="1"/>
              <a:t>ще</a:t>
            </a:r>
            <a:r>
              <a:rPr lang="en-US" sz="2200" dirty="0"/>
              <a:t> </a:t>
            </a:r>
            <a:r>
              <a:rPr lang="en-US" sz="2200" dirty="0" err="1"/>
              <a:t>се</a:t>
            </a:r>
            <a:r>
              <a:rPr lang="en-US" sz="2200" dirty="0"/>
              <a:t> </a:t>
            </a:r>
            <a:r>
              <a:rPr lang="en-US" sz="2200" dirty="0" err="1"/>
              <a:t>извършва</a:t>
            </a:r>
            <a:r>
              <a:rPr lang="en-US" sz="2200" dirty="0"/>
              <a:t> </a:t>
            </a:r>
            <a:r>
              <a:rPr lang="en-US" sz="2200" dirty="0" err="1"/>
              <a:t>по</a:t>
            </a:r>
            <a:r>
              <a:rPr lang="en-US" sz="2200" dirty="0"/>
              <a:t> </a:t>
            </a:r>
            <a:r>
              <a:rPr lang="en-US" sz="2200" dirty="0" err="1"/>
              <a:t>катедри</a:t>
            </a:r>
            <a:r>
              <a:rPr lang="en-US" sz="2200" dirty="0"/>
              <a:t> и </a:t>
            </a:r>
            <a:r>
              <a:rPr lang="en-US" sz="2200" dirty="0" err="1"/>
              <a:t>звена</a:t>
            </a:r>
            <a:r>
              <a:rPr lang="en-US" sz="2200" dirty="0"/>
              <a:t>. </a:t>
            </a:r>
            <a:br>
              <a:rPr lang="en-US" sz="2200" dirty="0"/>
            </a:br>
            <a:r>
              <a:rPr lang="en-US" sz="2200" dirty="0" err="1"/>
              <a:t>Събраните</a:t>
            </a:r>
            <a:r>
              <a:rPr lang="en-US" sz="2200" dirty="0"/>
              <a:t> </a:t>
            </a:r>
            <a:r>
              <a:rPr lang="en-US" sz="2200" dirty="0" err="1"/>
              <a:t>суми</a:t>
            </a:r>
            <a:r>
              <a:rPr lang="en-US" sz="2200" dirty="0"/>
              <a:t> и </a:t>
            </a:r>
            <a:r>
              <a:rPr lang="en-US" sz="2200" dirty="0" err="1"/>
              <a:t>списъци</a:t>
            </a:r>
            <a:r>
              <a:rPr lang="en-US" sz="2200" dirty="0"/>
              <a:t> </a:t>
            </a:r>
            <a:r>
              <a:rPr lang="en-US" sz="2200" dirty="0" err="1"/>
              <a:t>ще</a:t>
            </a:r>
            <a:r>
              <a:rPr lang="en-US" sz="2200" dirty="0"/>
              <a:t> </a:t>
            </a:r>
            <a:r>
              <a:rPr lang="en-US" sz="2200" dirty="0" err="1"/>
              <a:t>се</a:t>
            </a:r>
            <a:r>
              <a:rPr lang="en-US" sz="2200" dirty="0"/>
              <a:t> </a:t>
            </a:r>
            <a:r>
              <a:rPr lang="en-US" sz="2200" dirty="0" err="1"/>
              <a:t>предават</a:t>
            </a:r>
            <a:r>
              <a:rPr lang="en-US" sz="2200" dirty="0"/>
              <a:t> </a:t>
            </a:r>
            <a:r>
              <a:rPr lang="en-US" sz="2200" dirty="0" err="1"/>
              <a:t>от</a:t>
            </a:r>
            <a:r>
              <a:rPr lang="en-US" sz="2200" dirty="0"/>
              <a:t> 2</a:t>
            </a:r>
            <a:r>
              <a:rPr lang="bg-BG" sz="2200" dirty="0"/>
              <a:t>9</a:t>
            </a:r>
            <a:r>
              <a:rPr lang="en-US" sz="2200" dirty="0"/>
              <a:t>.05.2023 г. </a:t>
            </a:r>
            <a:r>
              <a:rPr lang="en-US" sz="2200" dirty="0" err="1"/>
              <a:t>до</a:t>
            </a:r>
            <a:r>
              <a:rPr lang="en-US" sz="2200" dirty="0"/>
              <a:t> </a:t>
            </a:r>
            <a:r>
              <a:rPr lang="bg-BG" sz="2200" dirty="0"/>
              <a:t>02</a:t>
            </a:r>
            <a:r>
              <a:rPr lang="en-US" sz="2200" dirty="0"/>
              <a:t>.06.2023 г. (</a:t>
            </a:r>
            <a:r>
              <a:rPr lang="en-US" sz="2200" dirty="0" err="1"/>
              <a:t>петък</a:t>
            </a:r>
            <a:r>
              <a:rPr lang="en-US" sz="2200" dirty="0"/>
              <a:t>) в </a:t>
            </a:r>
            <a:r>
              <a:rPr lang="en-US" sz="2200" dirty="0" err="1"/>
              <a:t>каб</a:t>
            </a:r>
            <a:r>
              <a:rPr lang="en-US" sz="2200" dirty="0"/>
              <a:t>. 1.228 </a:t>
            </a:r>
            <a:r>
              <a:rPr lang="en-US" sz="2200" dirty="0" err="1"/>
              <a:t>от</a:t>
            </a:r>
            <a:r>
              <a:rPr lang="en-US" sz="2200" dirty="0"/>
              <a:t> 11:00 </a:t>
            </a:r>
            <a:r>
              <a:rPr lang="en-US" sz="2200" dirty="0" err="1"/>
              <a:t>до</a:t>
            </a:r>
            <a:r>
              <a:rPr lang="en-US" sz="2200" dirty="0"/>
              <a:t> 12:00 </a:t>
            </a:r>
            <a:r>
              <a:rPr lang="en-US" sz="2200" dirty="0" err="1"/>
              <a:t>часа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63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fallOver"/>
      </p:transition>
    </mc:Choice>
    <mc:Fallback xmlns="">
      <p:transition spd="slow" advTm="10000">
        <p:fade/>
      </p:transition>
    </mc:Fallback>
  </mc:AlternateContent>
</p:sld>
</file>

<file path=ppt/theme/theme1.xml><?xml version="1.0" encoding="utf-8"?>
<a:theme xmlns:a="http://schemas.openxmlformats.org/drawingml/2006/main" name="Balancing Act">
  <a:themeElements>
    <a:clrScheme name="Balancing Act">
      <a:dk1>
        <a:sysClr val="windowText" lastClr="000000"/>
      </a:dk1>
      <a:lt1>
        <a:sysClr val="window" lastClr="FFFFFF"/>
      </a:lt1>
      <a:dk2>
        <a:srgbClr val="8A4C5D"/>
      </a:dk2>
      <a:lt2>
        <a:srgbClr val="9E838E"/>
      </a:lt2>
      <a:accent1>
        <a:srgbClr val="C6ADB0"/>
      </a:accent1>
      <a:accent2>
        <a:srgbClr val="E3C0BF"/>
      </a:accent2>
      <a:accent3>
        <a:srgbClr val="D4937F"/>
      </a:accent3>
      <a:accent4>
        <a:srgbClr val="CCB87E"/>
      </a:accent4>
      <a:accent5>
        <a:srgbClr val="6667AB"/>
      </a:accent5>
      <a:accent6>
        <a:srgbClr val="86A094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ntone template_Win32_v5.potx" id="{0B6ADF6A-1AB9-4B5E-8A87-5E88E283A9E8}" vid="{98AF5320-421A-4856-A75D-6587C36D5470}"/>
    </a:ext>
  </a:extLst>
</a:theme>
</file>

<file path=ppt/theme/theme2.xml><?xml version="1.0" encoding="utf-8"?>
<a:theme xmlns:a="http://schemas.openxmlformats.org/drawingml/2006/main" name="Wellspring">
  <a:themeElements>
    <a:clrScheme name="Wellspring">
      <a:dk1>
        <a:sysClr val="windowText" lastClr="000000"/>
      </a:dk1>
      <a:lt1>
        <a:sysClr val="window" lastClr="FFFFFF"/>
      </a:lt1>
      <a:dk2>
        <a:srgbClr val="A1CAC9"/>
      </a:dk2>
      <a:lt2>
        <a:srgbClr val="48996B"/>
      </a:lt2>
      <a:accent1>
        <a:srgbClr val="759F51"/>
      </a:accent1>
      <a:accent2>
        <a:srgbClr val="436A2F"/>
      </a:accent2>
      <a:accent3>
        <a:srgbClr val="CFBF54"/>
      </a:accent3>
      <a:accent4>
        <a:srgbClr val="B3832F"/>
      </a:accent4>
      <a:accent5>
        <a:srgbClr val="8C5896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ntone template_Win32_v5.potx" id="{0B6ADF6A-1AB9-4B5E-8A87-5E88E283A9E8}" vid="{6E2187FA-78B5-42F2-9074-40D4C2C1399B}"/>
    </a:ext>
  </a:extLst>
</a:theme>
</file>

<file path=ppt/theme/theme3.xml><?xml version="1.0" encoding="utf-8"?>
<a:theme xmlns:a="http://schemas.openxmlformats.org/drawingml/2006/main" name="Star of the show">
  <a:themeElements>
    <a:clrScheme name="Star of the show">
      <a:dk1>
        <a:sysClr val="windowText" lastClr="000000"/>
      </a:dk1>
      <a:lt1>
        <a:sysClr val="window" lastClr="FFFFFF"/>
      </a:lt1>
      <a:dk2>
        <a:srgbClr val="29282D"/>
      </a:dk2>
      <a:lt2>
        <a:srgbClr val="625C60"/>
      </a:lt2>
      <a:accent1>
        <a:srgbClr val="7C6560"/>
      </a:accent1>
      <a:accent2>
        <a:srgbClr val="AEA392"/>
      </a:accent2>
      <a:accent3>
        <a:srgbClr val="DBD4D0"/>
      </a:accent3>
      <a:accent4>
        <a:srgbClr val="8E7961"/>
      </a:accent4>
      <a:accent5>
        <a:srgbClr val="F0EDE8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ntone template_Win32_v5.potx" id="{0B6ADF6A-1AB9-4B5E-8A87-5E88E283A9E8}" vid="{CED26E1E-587B-4123-A4F9-DB49A037FBB9}"/>
    </a:ext>
  </a:extLst>
</a:theme>
</file>

<file path=ppt/theme/theme4.xml><?xml version="1.0" encoding="utf-8"?>
<a:theme xmlns:a="http://schemas.openxmlformats.org/drawingml/2006/main" name="Amusements">
  <a:themeElements>
    <a:clrScheme name="Amusements">
      <a:dk1>
        <a:sysClr val="windowText" lastClr="000000"/>
      </a:dk1>
      <a:lt1>
        <a:sysClr val="window" lastClr="FFFFFF"/>
      </a:lt1>
      <a:dk2>
        <a:srgbClr val="D77E6F"/>
      </a:dk2>
      <a:lt2>
        <a:srgbClr val="6667AB"/>
      </a:lt2>
      <a:accent1>
        <a:srgbClr val="B38F6A"/>
      </a:accent1>
      <a:accent2>
        <a:srgbClr val="D75078"/>
      </a:accent2>
      <a:accent3>
        <a:srgbClr val="E288B6"/>
      </a:accent3>
      <a:accent4>
        <a:srgbClr val="E9445D"/>
      </a:accent4>
      <a:accent5>
        <a:srgbClr val="EEC272"/>
      </a:accent5>
      <a:accent6>
        <a:srgbClr val="85A0A9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ntone template_Win32_v5.potx" id="{0B6ADF6A-1AB9-4B5E-8A87-5E88E283A9E8}" vid="{573AD6BE-256C-44EB-886C-5713CB0A8D4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Изображение" ma:contentTypeID="0x0101009148F5A04DDD49CBA7127AADA5FB792B00AADE34325A8B49CDA8BB4DB53328F21400204EB5321FCCDC488CF97E1A484EEA3D" ma:contentTypeVersion="1" ma:contentTypeDescription="Качване на изображение." ma:contentTypeScope="" ma:versionID="9956e260f067c4b4f912d489333c1850">
  <xsd:schema xmlns:xsd="http://www.w3.org/2001/XMLSchema" xmlns:xs="http://www.w3.org/2001/XMLSchema" xmlns:p="http://schemas.microsoft.com/office/2006/metadata/properties" xmlns:ns1="http://schemas.microsoft.com/sharepoint/v3" xmlns:ns2="DBE151F6-9E46-4F5E-B90C-BFCE7CFB53F2" xmlns:ns3="1CB00E70-1B5C-434F-994D-ADAA926D4AD2" xmlns:ns4="http://schemas.microsoft.com/sharepoint/v3/fields" xmlns:ns5="fa456baa-89e0-43b7-816d-8cbd416d7428" targetNamespace="http://schemas.microsoft.com/office/2006/metadata/properties" ma:root="true" ma:fieldsID="9a014febc6c1694d75a477eafdf3c597" ns1:_="" ns2:_="" ns3:_="" ns4:_="" ns5:_="">
    <xsd:import namespace="http://schemas.microsoft.com/sharepoint/v3"/>
    <xsd:import namespace="DBE151F6-9E46-4F5E-B90C-BFCE7CFB53F2"/>
    <xsd:import namespace="1CB00E70-1B5C-434F-994D-ADAA926D4AD2"/>
    <xsd:import namespace="http://schemas.microsoft.com/sharepoint/v3/fields"/>
    <xsd:import namespace="fa456baa-89e0-43b7-816d-8cbd416d7428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3:ThumbnailExists" minOccurs="0"/>
                <xsd:element ref="ns3:PreviewExists" minOccurs="0"/>
                <xsd:element ref="ns3:ImageWidth" minOccurs="0"/>
                <xsd:element ref="ns3:ImageHeight" minOccurs="0"/>
                <xsd:element ref="ns2:ImageCreateDate" minOccurs="0"/>
                <xsd:element ref="ns4:wic_System_Copyright" minOccurs="0"/>
                <xsd:element ref="ns1:PublishingStartDate" minOccurs="0"/>
                <xsd:element ref="ns1:PublishingExpirationDate" minOccurs="0"/>
                <xsd:element ref="ns5:_dlc_DocId" minOccurs="0"/>
                <xsd:element ref="ns5:_dlc_DocIdUrl" minOccurs="0"/>
                <xsd:element ref="ns5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път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Тип на файла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тип файл" ma:hidden="true" ma:internalName="HTML_x0020_File_x0020_Type" ma:readOnly="true">
      <xsd:simpleType>
        <xsd:restriction base="dms:Text"/>
      </xsd:simpleType>
    </xsd:element>
    <xsd:element name="FSObjType" ma:index="11" nillable="true" ma:displayName="Тип на елемента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Планиране на начална дата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Планиране на крайна дата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E151F6-9E46-4F5E-B90C-BFCE7CFB53F2" elementFormDefault="qualified">
    <xsd:import namespace="http://schemas.microsoft.com/office/2006/documentManagement/types"/>
    <xsd:import namespace="http://schemas.microsoft.com/office/infopath/2007/PartnerControls"/>
    <xsd:element name="ImageCreateDate" ma:index="25" nillable="true" ma:displayName="Дата на снимане" ma:description="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B00E70-1B5C-434F-994D-ADAA926D4AD2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Съществува миниатюра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Съществува визуализация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Ширина" ma:internalName="ImageWidth" ma:readOnly="true">
      <xsd:simpleType>
        <xsd:restriction base="dms:Unknown"/>
      </xsd:simpleType>
    </xsd:element>
    <xsd:element name="ImageHeight" ma:index="22" nillable="true" ma:displayName="Височина" ma:internalName="ImageHeigh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Авторско право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456baa-89e0-43b7-816d-8cbd416d7428" elementFormDefault="qualified">
    <xsd:import namespace="http://schemas.microsoft.com/office/2006/documentManagement/types"/>
    <xsd:import namespace="http://schemas.microsoft.com/office/infopath/2007/PartnerControls"/>
    <xsd:element name="_dlc_DocId" ma:index="29" nillable="true" ma:displayName="Стойност на ИД на документ" ma:description="Стойността на ИД на документ, присвоен на този елемент." ma:internalName="_dlc_DocId" ma:readOnly="true">
      <xsd:simpleType>
        <xsd:restriction base="dms:Text"/>
      </xsd:simpleType>
    </xsd:element>
    <xsd:element name="_dlc_DocIdUrl" ma:index="30" nillable="true" ma:displayName="ИД на документ" ma:description="Постоянна връзка към този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Автор"/>
        <xsd:element ref="dcterms:created" minOccurs="0" maxOccurs="1"/>
        <xsd:element ref="dc:identifier" minOccurs="0" maxOccurs="1"/>
        <xsd:element name="contentType" minOccurs="0" maxOccurs="1" type="xsd:string" ma:index="0" ma:displayName="Тип съдържание"/>
        <xsd:element ref="dc:title" minOccurs="0" maxOccurs="1" ma:index="4" ma:displayName="Заглавие"/>
        <xsd:element ref="dc:subject" minOccurs="0" maxOccurs="1"/>
        <xsd:element ref="dc:description" minOccurs="0" maxOccurs="1" ma:index="23" ma:displayName="Коментари"/>
        <xsd:element name="keywords" minOccurs="0" maxOccurs="1" type="xsd:string" ma:index="14" ma:displayName="Ключови думи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DBE151F6-9E46-4F5E-B90C-BFCE7CFB53F2" xsi:nil="true"/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  <_dlc_DocId xmlns="fa456baa-89e0-43b7-816d-8cbd416d7428">MEHNE6EACEJF-2-65</_dlc_DocId>
    <_dlc_DocIdUrl xmlns="fa456baa-89e0-43b7-816d-8cbd416d7428">
      <Url>https://www.uni-ruse.bg/Directorates/Sindikat/_layouts/15/DocIdRedir.aspx?ID=MEHNE6EACEJF-2-65</Url>
      <Description>MEHNE6EACEJF-2-65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D662657-125C-4C1B-8795-4CF1D89402BD}"/>
</file>

<file path=customXml/itemProps2.xml><?xml version="1.0" encoding="utf-8"?>
<ds:datastoreItem xmlns:ds="http://schemas.openxmlformats.org/officeDocument/2006/customXml" ds:itemID="{CAC0CEB4-BFAC-4014-9B69-2CFFE0B783D9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71af3243-3dd4-4a8d-8c0d-dd76da1f02a5"/>
    <ds:schemaRef ds:uri="16c05727-aa75-4e4a-9b5f-8a80a1165891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F666C14-7219-46F1-8169-9E45DA110AD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B6C6FCF-C652-43A6-9D30-F2FCD690B5F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</Words>
  <Application>Microsoft Office PowerPoint</Application>
  <PresentationFormat>Widescreen</PresentationFormat>
  <Paragraphs>10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Arial</vt:lpstr>
      <vt:lpstr>Calibri</vt:lpstr>
      <vt:lpstr>Calibri Light</vt:lpstr>
      <vt:lpstr>Segoe UI</vt:lpstr>
      <vt:lpstr>Segoe UI Light</vt:lpstr>
      <vt:lpstr>Balancing Act</vt:lpstr>
      <vt:lpstr>Wellspring</vt:lpstr>
      <vt:lpstr>Star of the show</vt:lpstr>
      <vt:lpstr>Amusements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2022-05-18T21:12:49Z</dcterms:created>
  <dcterms:modified xsi:type="dcterms:W3CDTF">2023-05-17T15:11:52Z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0x0101009148F5A04DDD49CBA7127AADA5FB792B00AADE34325A8B49CDA8BB4DB53328F21400204EB5321FCCDC488CF97E1A484EEA3D</vt:lpwstr>
  </property>
  <property fmtid="{D5CDD505-2E9C-101B-9397-08002B2CF9AE}" pid="3" name="_dlc_DocIdItemGuid">
    <vt:lpwstr>99049679-0718-40b9-adae-079ef342b701</vt:lpwstr>
  </property>
</Properties>
</file>